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1.xml" ContentType="application/vnd.openxmlformats-officedocument.drawingml.chartshapes+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2.xml" ContentType="application/vnd.openxmlformats-officedocument.drawingml.chartshapes+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drawings/drawing3.xml" ContentType="application/vnd.openxmlformats-officedocument.drawingml.chartshapes+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drawings/drawing4.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8" r:id="rId1"/>
  </p:sldMasterIdLst>
  <p:notesMasterIdLst>
    <p:notesMasterId r:id="rId13"/>
  </p:notesMasterIdLst>
  <p:sldIdLst>
    <p:sldId id="256" r:id="rId2"/>
    <p:sldId id="257" r:id="rId3"/>
    <p:sldId id="259" r:id="rId4"/>
    <p:sldId id="260" r:id="rId5"/>
    <p:sldId id="261" r:id="rId6"/>
    <p:sldId id="262" r:id="rId7"/>
    <p:sldId id="263" r:id="rId8"/>
    <p:sldId id="264" r:id="rId9"/>
    <p:sldId id="265" r:id="rId10"/>
    <p:sldId id="266" r:id="rId11"/>
    <p:sldId id="267"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25" autoAdjust="0"/>
    <p:restoredTop sz="94660"/>
  </p:normalViewPr>
  <p:slideViewPr>
    <p:cSldViewPr snapToGrid="0">
      <p:cViewPr varScale="1">
        <p:scale>
          <a:sx n="106" d="100"/>
          <a:sy n="106" d="100"/>
        </p:scale>
        <p:origin x="61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file:///K:\Assessment%20District\AD%20Totals.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embeddings/oleObject1.bin"/><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K:\Assessment%20District\AD%20Totals.xlsx" TargetMode="Externa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1.xml"/></Relationships>
</file>

<file path=ppt/charts/_rels/chart4.xml.rels><?xml version="1.0" encoding="UTF-8" standalone="yes"?>
<Relationships xmlns="http://schemas.openxmlformats.org/package/2006/relationships"><Relationship Id="rId3" Type="http://schemas.openxmlformats.org/officeDocument/2006/relationships/oleObject" Target="file:///K:\Assessment%20District\AD%20Totals.xlsx" TargetMode="Externa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2.xml"/></Relationships>
</file>

<file path=ppt/charts/_rels/chart5.xml.rels><?xml version="1.0" encoding="UTF-8" standalone="yes"?>
<Relationships xmlns="http://schemas.openxmlformats.org/package/2006/relationships"><Relationship Id="rId3" Type="http://schemas.openxmlformats.org/officeDocument/2006/relationships/oleObject" Target="file:///K:\Assessment%20District\AD%20Totals.xlsx" TargetMode="Externa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chartUserShapes" Target="../drawings/drawing3.xml"/></Relationships>
</file>

<file path=ppt/charts/_rels/chart6.xml.rels><?xml version="1.0" encoding="UTF-8" standalone="yes"?>
<Relationships xmlns="http://schemas.openxmlformats.org/package/2006/relationships"><Relationship Id="rId3" Type="http://schemas.openxmlformats.org/officeDocument/2006/relationships/oleObject" Target="file:///K:\Assessment%20District\AD%20Totals.xlsx" TargetMode="Externa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chartUserShapes" Target="../drawings/drawing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dLbls>
          <c:showLegendKey val="0"/>
          <c:showVal val="0"/>
          <c:showCatName val="0"/>
          <c:showSerName val="0"/>
          <c:showPercent val="0"/>
          <c:showBubbleSize val="0"/>
          <c:showLeaderLines val="0"/>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2000" dirty="0"/>
              <a:t>BIMID Capital Improvement Projects </a:t>
            </a:r>
          </a:p>
          <a:p>
            <a:pPr>
              <a:defRPr/>
            </a:pPr>
            <a:r>
              <a:rPr lang="en-US" sz="2000" dirty="0"/>
              <a:t>Over Assessment Period 2015 - 2025</a:t>
            </a:r>
          </a:p>
        </c:rich>
      </c:tx>
      <c:layout>
        <c:manualLayout>
          <c:xMode val="edge"/>
          <c:yMode val="edge"/>
          <c:x val="0.19771909777768545"/>
          <c:y val="2.0338064824527626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Sheet3!$B$1</c:f>
              <c:strCache>
                <c:ptCount val="1"/>
                <c:pt idx="0">
                  <c:v>BIMID Capital Improvement Projects 2015 - 2025</c:v>
                </c:pt>
              </c:strCache>
            </c:strRef>
          </c:tx>
          <c:dPt>
            <c:idx val="0"/>
            <c:bubble3D val="0"/>
            <c:spPr>
              <a:solidFill>
                <a:schemeClr val="accent6"/>
              </a:solidFill>
              <a:ln w="19050">
                <a:solidFill>
                  <a:schemeClr val="lt1"/>
                </a:solidFill>
              </a:ln>
              <a:effectLst/>
            </c:spPr>
            <c:extLst>
              <c:ext xmlns:c16="http://schemas.microsoft.com/office/drawing/2014/chart" uri="{C3380CC4-5D6E-409C-BE32-E72D297353CC}">
                <c16:uniqueId val="{00000001-7F00-45B6-BEE3-A0013D76AD06}"/>
              </c:ext>
            </c:extLst>
          </c:dPt>
          <c:dPt>
            <c:idx val="1"/>
            <c:bubble3D val="0"/>
            <c:explosion val="16"/>
            <c:spPr>
              <a:solidFill>
                <a:schemeClr val="accent5"/>
              </a:solidFill>
              <a:ln w="19050">
                <a:solidFill>
                  <a:schemeClr val="lt1"/>
                </a:solidFill>
              </a:ln>
              <a:effectLst/>
            </c:spPr>
            <c:extLst>
              <c:ext xmlns:c16="http://schemas.microsoft.com/office/drawing/2014/chart" uri="{C3380CC4-5D6E-409C-BE32-E72D297353CC}">
                <c16:uniqueId val="{00000003-7F00-45B6-BEE3-A0013D76AD06}"/>
              </c:ext>
            </c:extLst>
          </c:dPt>
          <c:dLbls>
            <c:dLbl>
              <c:idx val="0"/>
              <c:layout>
                <c:manualLayout>
                  <c:x val="3.2588729838849168E-2"/>
                  <c:y val="2.382653264463358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F00-45B6-BEE3-A0013D76AD06}"/>
                </c:ext>
              </c:extLst>
            </c:dLbl>
            <c:dLbl>
              <c:idx val="1"/>
              <c:layout>
                <c:manualLayout>
                  <c:x val="-0.12692785129607492"/>
                  <c:y val="-7.2822217681497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7F00-45B6-BEE3-A0013D76AD06}"/>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extLst>
          </c:dLbls>
          <c:cat>
            <c:strRef>
              <c:f>Sheet3!$A$2:$A$3</c:f>
              <c:strCache>
                <c:ptCount val="2"/>
                <c:pt idx="0">
                  <c:v>BIMID Contibution</c:v>
                </c:pt>
                <c:pt idx="1">
                  <c:v>DWR Contribution</c:v>
                </c:pt>
              </c:strCache>
            </c:strRef>
          </c:cat>
          <c:val>
            <c:numRef>
              <c:f>Sheet3!$B$2:$B$3</c:f>
              <c:numCache>
                <c:formatCode>"$"#,##0</c:formatCode>
                <c:ptCount val="2"/>
                <c:pt idx="0">
                  <c:v>1399967</c:v>
                </c:pt>
                <c:pt idx="1">
                  <c:v>15554738</c:v>
                </c:pt>
              </c:numCache>
            </c:numRef>
          </c:val>
          <c:extLst>
            <c:ext xmlns:c16="http://schemas.microsoft.com/office/drawing/2014/chart" uri="{C3380CC4-5D6E-409C-BE32-E72D297353CC}">
              <c16:uniqueId val="{00000004-7F00-45B6-BEE3-A0013D76AD06}"/>
            </c:ext>
          </c:extLst>
        </c:ser>
        <c:dLbls>
          <c:showLegendKey val="0"/>
          <c:showVal val="0"/>
          <c:showCatName val="0"/>
          <c:showSerName val="0"/>
          <c:showPercent val="0"/>
          <c:showBubbleSize val="0"/>
          <c:showLeaderLines val="0"/>
        </c:dLbls>
        <c:firstSliceAng val="0"/>
      </c:pieChart>
      <c:spPr>
        <a:noFill/>
        <a:ln w="25400">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10753189055249597"/>
          <c:y val="2.4815883728791701E-2"/>
        </c:manualLayout>
      </c:layout>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Sheet6!$B$1</c:f>
              <c:strCache>
                <c:ptCount val="1"/>
                <c:pt idx="0">
                  <c:v>Habitat Enhancement and Habitat Establishment on Bethel Island</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B5B6-4422-82C1-6E940203A1DC}"/>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B5B6-4422-82C1-6E940203A1DC}"/>
              </c:ext>
            </c:extLst>
          </c:dPt>
          <c:dLbls>
            <c:dLbl>
              <c:idx val="1"/>
              <c:layout>
                <c:manualLayout>
                  <c:x val="-0.13768350831146106"/>
                  <c:y val="-0.1455165500145815"/>
                </c:manualLayout>
              </c:layou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B5B6-4422-82C1-6E940203A1DC}"/>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1"/>
            <c:showBubbleSize val="0"/>
            <c:showLeaderLines val="0"/>
            <c:extLst>
              <c:ext xmlns:c15="http://schemas.microsoft.com/office/drawing/2012/chart" uri="{CE6537A1-D6FC-4f65-9D91-7224C49458BB}"/>
            </c:extLst>
          </c:dLbls>
          <c:cat>
            <c:strRef>
              <c:f>Sheet6!$A$2:$A$3</c:f>
              <c:strCache>
                <c:ptCount val="2"/>
                <c:pt idx="0">
                  <c:v>BIMID Cost Share</c:v>
                </c:pt>
                <c:pt idx="1">
                  <c:v>DWR Cost Share</c:v>
                </c:pt>
              </c:strCache>
            </c:strRef>
          </c:cat>
          <c:val>
            <c:numRef>
              <c:f>Sheet6!$B$2:$B$3</c:f>
              <c:numCache>
                <c:formatCode>"$"#,##0</c:formatCode>
                <c:ptCount val="2"/>
                <c:pt idx="0">
                  <c:v>9127.6199999999953</c:v>
                </c:pt>
                <c:pt idx="1">
                  <c:v>142999.38</c:v>
                </c:pt>
              </c:numCache>
            </c:numRef>
          </c:val>
          <c:extLst>
            <c:ext xmlns:c16="http://schemas.microsoft.com/office/drawing/2014/chart" uri="{C3380CC4-5D6E-409C-BE32-E72D297353CC}">
              <c16:uniqueId val="{00000004-B5B6-4422-82C1-6E940203A1DC}"/>
            </c:ext>
          </c:extLst>
        </c:ser>
        <c:dLbls>
          <c:showLegendKey val="0"/>
          <c:showVal val="0"/>
          <c:showCatName val="0"/>
          <c:showSerName val="0"/>
          <c:showPercent val="0"/>
          <c:showBubbleSize val="0"/>
          <c:showLeaderLines val="0"/>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23039907070308258"/>
          <c:y val="2.105219535442697E-2"/>
        </c:manualLayout>
      </c:layout>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Sheet4!$B$1</c:f>
              <c:strCache>
                <c:ptCount val="1"/>
                <c:pt idx="0">
                  <c:v>Horseshoe Bend Project</c:v>
                </c:pt>
              </c:strCache>
            </c:strRef>
          </c:tx>
          <c:dPt>
            <c:idx val="0"/>
            <c:bubble3D val="0"/>
            <c:explosion val="14"/>
            <c:spPr>
              <a:solidFill>
                <a:schemeClr val="accent1"/>
              </a:solidFill>
              <a:ln w="19050">
                <a:solidFill>
                  <a:schemeClr val="lt1"/>
                </a:solidFill>
              </a:ln>
              <a:effectLst/>
            </c:spPr>
            <c:extLst>
              <c:ext xmlns:c16="http://schemas.microsoft.com/office/drawing/2014/chart" uri="{C3380CC4-5D6E-409C-BE32-E72D297353CC}">
                <c16:uniqueId val="{00000001-C2EB-45F4-AA93-3FFF083C5BEA}"/>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C2EB-45F4-AA93-3FFF083C5BEA}"/>
              </c:ext>
            </c:extLst>
          </c:dPt>
          <c:dLbls>
            <c:dLbl>
              <c:idx val="0"/>
              <c:layout>
                <c:manualLayout>
                  <c:x val="7.8581800421338749E-2"/>
                  <c:y val="7.4456988032724061E-2"/>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C2EB-45F4-AA93-3FFF083C5BEA}"/>
                </c:ext>
              </c:extLst>
            </c:dLbl>
            <c:dLbl>
              <c:idx val="1"/>
              <c:layout>
                <c:manualLayout>
                  <c:x val="-0.10146902896575763"/>
                  <c:y val="-5.6373499415905221E-2"/>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C2EB-45F4-AA93-3FFF083C5BEA}"/>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0"/>
            <c:showSerName val="0"/>
            <c:showPercent val="1"/>
            <c:showBubbleSize val="0"/>
            <c:showLeaderLines val="0"/>
            <c:extLst>
              <c:ext xmlns:c15="http://schemas.microsoft.com/office/drawing/2012/chart" uri="{CE6537A1-D6FC-4f65-9D91-7224C49458BB}"/>
            </c:extLst>
          </c:dLbls>
          <c:cat>
            <c:strRef>
              <c:f>Sheet4!$A$2:$A$3</c:f>
              <c:strCache>
                <c:ptCount val="2"/>
                <c:pt idx="0">
                  <c:v>BIMID Cost Share</c:v>
                </c:pt>
                <c:pt idx="1">
                  <c:v>DWR Cost Share</c:v>
                </c:pt>
              </c:strCache>
            </c:strRef>
          </c:cat>
          <c:val>
            <c:numRef>
              <c:f>Sheet4!$B$2:$B$3</c:f>
              <c:numCache>
                <c:formatCode>"$"#,##0</c:formatCode>
                <c:ptCount val="2"/>
                <c:pt idx="0">
                  <c:v>316851.06000000052</c:v>
                </c:pt>
                <c:pt idx="1">
                  <c:v>4963999.9399999995</c:v>
                </c:pt>
              </c:numCache>
            </c:numRef>
          </c:val>
          <c:extLst>
            <c:ext xmlns:c16="http://schemas.microsoft.com/office/drawing/2014/chart" uri="{C3380CC4-5D6E-409C-BE32-E72D297353CC}">
              <c16:uniqueId val="{00000004-C2EB-45F4-AA93-3FFF083C5BEA}"/>
            </c:ext>
          </c:extLst>
        </c:ser>
        <c:dLbls>
          <c:dLblPos val="bestFit"/>
          <c:showLegendKey val="0"/>
          <c:showVal val="1"/>
          <c:showCatName val="0"/>
          <c:showSerName val="0"/>
          <c:showPercent val="0"/>
          <c:showBubbleSize val="0"/>
          <c:showLeaderLines val="0"/>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32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Sheet2!$B$1</c:f>
              <c:strCache>
                <c:ptCount val="1"/>
                <c:pt idx="0">
                  <c:v>Northwest Levee Improvement and Stone Road Seepage Reduction Project</c:v>
                </c:pt>
              </c:strCache>
            </c:strRef>
          </c:tx>
          <c:explosion val="16"/>
          <c:dPt>
            <c:idx val="0"/>
            <c:bubble3D val="0"/>
            <c:explosion val="14"/>
            <c:spPr>
              <a:solidFill>
                <a:schemeClr val="accent1"/>
              </a:solidFill>
              <a:ln w="19050">
                <a:solidFill>
                  <a:schemeClr val="lt1"/>
                </a:solidFill>
              </a:ln>
              <a:effectLst/>
            </c:spPr>
            <c:extLst>
              <c:ext xmlns:c16="http://schemas.microsoft.com/office/drawing/2014/chart" uri="{C3380CC4-5D6E-409C-BE32-E72D297353CC}">
                <c16:uniqueId val="{00000001-1126-43A8-A1DF-CA6B3C62A950}"/>
              </c:ext>
            </c:extLst>
          </c:dPt>
          <c:dPt>
            <c:idx val="1"/>
            <c:bubble3D val="0"/>
            <c:explosion val="0"/>
            <c:spPr>
              <a:solidFill>
                <a:schemeClr val="accent2"/>
              </a:solidFill>
              <a:ln w="19050">
                <a:solidFill>
                  <a:schemeClr val="lt1"/>
                </a:solidFill>
              </a:ln>
              <a:effectLst/>
            </c:spPr>
            <c:extLst>
              <c:ext xmlns:c16="http://schemas.microsoft.com/office/drawing/2014/chart" uri="{C3380CC4-5D6E-409C-BE32-E72D297353CC}">
                <c16:uniqueId val="{00000003-1126-43A8-A1DF-CA6B3C62A950}"/>
              </c:ext>
            </c:extLst>
          </c:dPt>
          <c:dLbls>
            <c:dLbl>
              <c:idx val="0"/>
              <c:layout>
                <c:manualLayout>
                  <c:x val="8.1228639092210897E-2"/>
                  <c:y val="3.7983805039007695E-2"/>
                </c:manualLayout>
              </c:layout>
              <c:spPr>
                <a:noFill/>
                <a:ln>
                  <a:noFill/>
                </a:ln>
                <a:effectLst/>
              </c:spPr>
              <c:txPr>
                <a:bodyPr rot="0" spcFirstLastPara="1" vertOverflow="clip" horzOverflow="clip" vert="horz" wrap="square" lIns="36576" tIns="18288" rIns="36576" bIns="18288" anchor="ctr" anchorCtr="1">
                  <a:spAutoFit/>
                </a:bodyPr>
                <a:lstStyle/>
                <a:p>
                  <a:pPr>
                    <a:defRPr sz="1100" b="0" i="0" u="none" strike="noStrike" kern="1200" cap="none" spc="0" baseline="0">
                      <a:ln w="0"/>
                      <a:solidFill>
                        <a:schemeClr val="tx1"/>
                      </a:solidFill>
                      <a:effectLst>
                        <a:outerShdw blurRad="38100" dist="19050" dir="2700000" algn="tl" rotWithShape="0">
                          <a:schemeClr val="dk1">
                            <a:alpha val="40000"/>
                          </a:schemeClr>
                        </a:outerShdw>
                      </a:effectLst>
                      <a:latin typeface="+mn-lt"/>
                      <a:ea typeface="+mn-ea"/>
                      <a:cs typeface="+mn-cs"/>
                    </a:defRPr>
                  </a:pPr>
                  <a:endParaRPr lang="en-US"/>
                </a:p>
              </c:txPr>
              <c:showLegendKey val="0"/>
              <c:showVal val="1"/>
              <c:showCatName val="0"/>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4572276423139408"/>
                      <c:h val="6.6435961839374696E-2"/>
                    </c:manualLayout>
                  </c15:layout>
                </c:ext>
                <c:ext xmlns:c16="http://schemas.microsoft.com/office/drawing/2014/chart" uri="{C3380CC4-5D6E-409C-BE32-E72D297353CC}">
                  <c16:uniqueId val="{00000001-1126-43A8-A1DF-CA6B3C62A950}"/>
                </c:ext>
              </c:extLst>
            </c:dLbl>
            <c:dLbl>
              <c:idx val="1"/>
              <c:layout>
                <c:manualLayout>
                  <c:x val="-9.9907744991440742E-2"/>
                  <c:y val="-5.9158965842446294E-2"/>
                </c:manualLayout>
              </c:layout>
              <c:spPr>
                <a:noFill/>
                <a:ln>
                  <a:noFill/>
                </a:ln>
                <a:effectLst/>
              </c:spPr>
              <c:txPr>
                <a:bodyPr rot="0" spcFirstLastPara="1" vertOverflow="ellipsis" vert="horz" wrap="square" anchor="ctr" anchorCtr="1"/>
                <a:lstStyle/>
                <a:p>
                  <a:pPr>
                    <a:defRPr sz="1100" b="0" i="0" u="none" strike="noStrike" kern="1200" cap="none" spc="0" baseline="0">
                      <a:ln w="0"/>
                      <a:solidFill>
                        <a:schemeClr val="tx1"/>
                      </a:solidFill>
                      <a:effectLst>
                        <a:outerShdw blurRad="38100" dist="19050" dir="2700000" algn="tl" rotWithShape="0">
                          <a:schemeClr val="dk1">
                            <a:alpha val="40000"/>
                          </a:schemeClr>
                        </a:outerShdw>
                      </a:effectLst>
                      <a:latin typeface="+mn-lt"/>
                      <a:ea typeface="+mn-ea"/>
                      <a:cs typeface="+mn-cs"/>
                    </a:defRPr>
                  </a:pPr>
                  <a:endParaRPr lang="en-US"/>
                </a:p>
              </c:txPr>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1126-43A8-A1DF-CA6B3C62A950}"/>
                </c:ext>
              </c:extLst>
            </c:dLbl>
            <c:spPr>
              <a:noFill/>
              <a:ln>
                <a:solidFill>
                  <a:sysClr val="windowText" lastClr="000000">
                    <a:lumMod val="25000"/>
                    <a:lumOff val="75000"/>
                  </a:sysClr>
                </a:solidFill>
              </a:ln>
              <a:effectLst/>
            </c:spPr>
            <c:txPr>
              <a:bodyPr rot="0" spcFirstLastPara="1" vertOverflow="clip" horzOverflow="clip" vert="horz" wrap="square" lIns="36576" tIns="18288" rIns="36576" bIns="18288" anchor="ctr" anchorCtr="1">
                <a:spAutoFit/>
              </a:bodyPr>
              <a:lstStyle/>
              <a:p>
                <a:pPr>
                  <a:defRPr sz="1100" b="0" i="0" u="none" strike="noStrike" kern="1200" cap="none" spc="0" baseline="0">
                    <a:ln w="0"/>
                    <a:solidFill>
                      <a:schemeClr val="tx1"/>
                    </a:solidFill>
                    <a:effectLst>
                      <a:outerShdw blurRad="38100" dist="19050" dir="2700000" algn="tl" rotWithShape="0">
                        <a:schemeClr val="dk1">
                          <a:alpha val="40000"/>
                        </a:schemeClr>
                      </a:outerShdw>
                    </a:effectLst>
                    <a:latin typeface="+mn-lt"/>
                    <a:ea typeface="+mn-ea"/>
                    <a:cs typeface="+mn-cs"/>
                  </a:defRPr>
                </a:pPr>
                <a:endParaRPr lang="en-US"/>
              </a:p>
            </c:txPr>
            <c:showLegendKey val="0"/>
            <c:showVal val="1"/>
            <c:showCatName val="0"/>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Sheet2!$A$2:$A$3</c:f>
              <c:strCache>
                <c:ptCount val="2"/>
                <c:pt idx="0">
                  <c:v>BIMID Cost Share</c:v>
                </c:pt>
                <c:pt idx="1">
                  <c:v>DWR Cost Share</c:v>
                </c:pt>
              </c:strCache>
            </c:strRef>
          </c:cat>
          <c:val>
            <c:numRef>
              <c:f>Sheet2!$B$2:$B$3</c:f>
              <c:numCache>
                <c:formatCode>"$"#,##0</c:formatCode>
                <c:ptCount val="2"/>
                <c:pt idx="0">
                  <c:v>672000</c:v>
                </c:pt>
                <c:pt idx="1">
                  <c:v>8928000</c:v>
                </c:pt>
              </c:numCache>
            </c:numRef>
          </c:val>
          <c:extLst>
            <c:ext xmlns:c16="http://schemas.microsoft.com/office/drawing/2014/chart" uri="{C3380CC4-5D6E-409C-BE32-E72D297353CC}">
              <c16:uniqueId val="{00000004-1126-43A8-A1DF-CA6B3C62A950}"/>
            </c:ext>
          </c:extLst>
        </c:ser>
        <c:dLbls>
          <c:showLegendKey val="0"/>
          <c:showVal val="0"/>
          <c:showCatName val="0"/>
          <c:showSerName val="0"/>
          <c:showPercent val="0"/>
          <c:showBubbleSize val="0"/>
          <c:showLeaderLines val="0"/>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100"/>
      </a:pPr>
      <a:endParaRPr lang="en-US"/>
    </a:p>
  </c:txPr>
  <c:externalData r:id="rId3">
    <c:autoUpdate val="0"/>
  </c:externalData>
  <c:userShapes r:id="rId4"/>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US" sz="1200" b="1"/>
              <a:t>Capital Improvement Project Assessment District Funds (2015 - 2025</a:t>
            </a:r>
            <a:r>
              <a:rPr lang="en-US" b="1"/>
              <a:t>)</a:t>
            </a:r>
          </a:p>
        </c:rich>
      </c:tx>
      <c:layout>
        <c:manualLayout>
          <c:xMode val="edge"/>
          <c:yMode val="edge"/>
          <c:x val="0.1259240191129955"/>
          <c:y val="1.6951546828648113E-2"/>
        </c:manualLayout>
      </c:layout>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Sheet5!$B$1</c:f>
              <c:strCache>
                <c:ptCount val="1"/>
                <c:pt idx="0">
                  <c:v>Capital Improvement Project Assessment District Funds (2015 - 2025)</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7F4E-4268-942D-28533543D0E2}"/>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7F4E-4268-942D-28533543D0E2}"/>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7F4E-4268-942D-28533543D0E2}"/>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7F4E-4268-942D-28533543D0E2}"/>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7F4E-4268-942D-28533543D0E2}"/>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7F4E-4268-942D-28533543D0E2}"/>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7F4E-4268-942D-28533543D0E2}"/>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F-7F4E-4268-942D-28533543D0E2}"/>
              </c:ext>
            </c:extLst>
          </c:dPt>
          <c:dPt>
            <c:idx val="8"/>
            <c:bubble3D val="0"/>
            <c:spPr>
              <a:solidFill>
                <a:schemeClr val="accent3">
                  <a:lumMod val="60000"/>
                </a:schemeClr>
              </a:solidFill>
              <a:ln w="19050">
                <a:solidFill>
                  <a:schemeClr val="lt1"/>
                </a:solidFill>
              </a:ln>
              <a:effectLst/>
            </c:spPr>
            <c:extLst>
              <c:ext xmlns:c16="http://schemas.microsoft.com/office/drawing/2014/chart" uri="{C3380CC4-5D6E-409C-BE32-E72D297353CC}">
                <c16:uniqueId val="{00000011-7F4E-4268-942D-28533543D0E2}"/>
              </c:ext>
            </c:extLst>
          </c:dPt>
          <c:dPt>
            <c:idx val="9"/>
            <c:bubble3D val="0"/>
            <c:spPr>
              <a:solidFill>
                <a:schemeClr val="accent4">
                  <a:lumMod val="60000"/>
                </a:schemeClr>
              </a:solidFill>
              <a:ln w="19050">
                <a:solidFill>
                  <a:schemeClr val="lt1"/>
                </a:solidFill>
              </a:ln>
              <a:effectLst/>
            </c:spPr>
            <c:extLst>
              <c:ext xmlns:c16="http://schemas.microsoft.com/office/drawing/2014/chart" uri="{C3380CC4-5D6E-409C-BE32-E72D297353CC}">
                <c16:uniqueId val="{00000013-7F4E-4268-942D-28533543D0E2}"/>
              </c:ext>
            </c:extLst>
          </c:dPt>
          <c:dPt>
            <c:idx val="10"/>
            <c:bubble3D val="0"/>
            <c:spPr>
              <a:solidFill>
                <a:schemeClr val="accent5">
                  <a:lumMod val="60000"/>
                </a:schemeClr>
              </a:solidFill>
              <a:ln w="19050">
                <a:solidFill>
                  <a:schemeClr val="lt1"/>
                </a:solidFill>
              </a:ln>
              <a:effectLst/>
            </c:spPr>
            <c:extLst>
              <c:ext xmlns:c16="http://schemas.microsoft.com/office/drawing/2014/chart" uri="{C3380CC4-5D6E-409C-BE32-E72D297353CC}">
                <c16:uniqueId val="{00000015-7F4E-4268-942D-28533543D0E2}"/>
              </c:ext>
            </c:extLst>
          </c:dPt>
          <c:dLbls>
            <c:dLbl>
              <c:idx val="2"/>
              <c:layout>
                <c:manualLayout>
                  <c:x val="3.946948818897638E-2"/>
                  <c:y val="7.3333317426234265E-2"/>
                </c:manualLayout>
              </c:layou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7F4E-4268-942D-28533543D0E2}"/>
                </c:ext>
              </c:extLst>
            </c:dLbl>
            <c:dLbl>
              <c:idx val="3"/>
              <c:layout>
                <c:manualLayout>
                  <c:x val="0.12429913057742782"/>
                  <c:y val="-5.1738128947717198E-2"/>
                </c:manualLayout>
              </c:layou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7-7F4E-4268-942D-28533543D0E2}"/>
                </c:ext>
              </c:extLst>
            </c:dLbl>
            <c:dLbl>
              <c:idx val="4"/>
              <c:layout>
                <c:manualLayout>
                  <c:x val="-1.8958169291338582E-2"/>
                  <c:y val="2.218172660425444E-2"/>
                </c:manualLayout>
              </c:layou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9-7F4E-4268-942D-28533543D0E2}"/>
                </c:ext>
              </c:extLst>
            </c:dLbl>
            <c:dLbl>
              <c:idx val="7"/>
              <c:layout>
                <c:manualLayout>
                  <c:x val="-1.2553477690288714E-2"/>
                  <c:y val="-4.9516051817519779E-2"/>
                </c:manualLayout>
              </c:layou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F-7F4E-4268-942D-28533543D0E2}"/>
                </c:ext>
              </c:extLst>
            </c:dLbl>
            <c:dLbl>
              <c:idx val="8"/>
              <c:layout>
                <c:manualLayout>
                  <c:x val="4.3689304461942257E-3"/>
                  <c:y val="-1.2386713436430134E-2"/>
                </c:manualLayout>
              </c:layou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11-7F4E-4268-942D-28533543D0E2}"/>
                </c:ext>
              </c:extLst>
            </c:dLbl>
            <c:dLbl>
              <c:idx val="10"/>
              <c:layout>
                <c:manualLayout>
                  <c:x val="-1.049475065616794E-2"/>
                  <c:y val="1.1003663477220997E-2"/>
                </c:manualLayout>
              </c:layou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15-7F4E-4268-942D-28533543D0E2}"/>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Sheet5!$A$2:$A$12</c:f>
              <c:strCache>
                <c:ptCount val="11"/>
                <c:pt idx="0">
                  <c:v>CDBG Grant</c:v>
                </c:pt>
                <c:pt idx="1">
                  <c:v>BI-12-1.0</c:v>
                </c:pt>
                <c:pt idx="2">
                  <c:v>BI-15-1.0</c:v>
                </c:pt>
                <c:pt idx="3">
                  <c:v>BI-17-1.0</c:v>
                </c:pt>
                <c:pt idx="4">
                  <c:v>BI-18-1.0</c:v>
                </c:pt>
                <c:pt idx="5">
                  <c:v>BI-19-1.0</c:v>
                </c:pt>
                <c:pt idx="6">
                  <c:v>BI-22-1.0</c:v>
                </c:pt>
                <c:pt idx="7">
                  <c:v>FEMA Grant</c:v>
                </c:pt>
                <c:pt idx="8">
                  <c:v>AD Setup/Maint. </c:v>
                </c:pt>
                <c:pt idx="9">
                  <c:v>Grant Applications</c:v>
                </c:pt>
                <c:pt idx="10">
                  <c:v>Future Projects Cost Share</c:v>
                </c:pt>
              </c:strCache>
            </c:strRef>
          </c:cat>
          <c:val>
            <c:numRef>
              <c:f>Sheet5!$B$2:$B$12</c:f>
              <c:numCache>
                <c:formatCode>"$"#,##0</c:formatCode>
                <c:ptCount val="11"/>
                <c:pt idx="0">
                  <c:v>9998</c:v>
                </c:pt>
                <c:pt idx="1">
                  <c:v>10624</c:v>
                </c:pt>
                <c:pt idx="2">
                  <c:v>316830</c:v>
                </c:pt>
                <c:pt idx="3">
                  <c:v>657716</c:v>
                </c:pt>
                <c:pt idx="4">
                  <c:v>526</c:v>
                </c:pt>
                <c:pt idx="5">
                  <c:v>7218</c:v>
                </c:pt>
                <c:pt idx="6">
                  <c:v>17253</c:v>
                </c:pt>
                <c:pt idx="7">
                  <c:v>39677</c:v>
                </c:pt>
                <c:pt idx="8">
                  <c:v>140731</c:v>
                </c:pt>
                <c:pt idx="9">
                  <c:v>25334</c:v>
                </c:pt>
                <c:pt idx="10">
                  <c:v>174060</c:v>
                </c:pt>
              </c:numCache>
            </c:numRef>
          </c:val>
          <c:extLst>
            <c:ext xmlns:c16="http://schemas.microsoft.com/office/drawing/2014/chart" uri="{C3380CC4-5D6E-409C-BE32-E72D297353CC}">
              <c16:uniqueId val="{00000016-7F4E-4268-942D-28533543D0E2}"/>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_rels/drawing3.xml.rels><?xml version="1.0" encoding="UTF-8" standalone="yes"?>
<Relationships xmlns="http://schemas.openxmlformats.org/package/2006/relationships"><Relationship Id="rId1" Type="http://schemas.openxmlformats.org/officeDocument/2006/relationships/image" Target="../media/image3.png"/></Relationships>
</file>

<file path=ppt/drawings/drawing1.xml><?xml version="1.0" encoding="utf-8"?>
<c:userShapes xmlns:c="http://schemas.openxmlformats.org/drawingml/2006/chart">
  <cdr:relSizeAnchor xmlns:cdr="http://schemas.openxmlformats.org/drawingml/2006/chartDrawing">
    <cdr:from>
      <cdr:x>0.02187</cdr:x>
      <cdr:y>0.24479</cdr:y>
    </cdr:from>
    <cdr:to>
      <cdr:x>0.43646</cdr:x>
      <cdr:y>0.4375</cdr:y>
    </cdr:to>
    <cdr:sp macro="" textlink="">
      <cdr:nvSpPr>
        <cdr:cNvPr id="2" name="TextBox 1">
          <a:extLst xmlns:a="http://schemas.openxmlformats.org/drawingml/2006/main">
            <a:ext uri="{FF2B5EF4-FFF2-40B4-BE49-F238E27FC236}">
              <a16:creationId xmlns:a16="http://schemas.microsoft.com/office/drawing/2014/main" id="{5F704FB5-4A53-0A7D-8825-8941F6EDC63A}"/>
            </a:ext>
          </a:extLst>
        </cdr:cNvPr>
        <cdr:cNvSpPr txBox="1"/>
      </cdr:nvSpPr>
      <cdr:spPr>
        <a:xfrm xmlns:a="http://schemas.openxmlformats.org/drawingml/2006/main">
          <a:off x="99990" y="671508"/>
          <a:ext cx="1895505" cy="52864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b="1" kern="1200" dirty="0"/>
            <a:t>Total Project Cost - $152,127</a:t>
          </a:r>
        </a:p>
      </cdr:txBody>
    </cdr:sp>
  </cdr:relSizeAnchor>
</c:userShapes>
</file>

<file path=ppt/drawings/drawing2.xml><?xml version="1.0" encoding="utf-8"?>
<c:userShapes xmlns:c="http://schemas.openxmlformats.org/drawingml/2006/chart">
  <cdr:relSizeAnchor xmlns:cdr="http://schemas.openxmlformats.org/drawingml/2006/chartDrawing">
    <cdr:from>
      <cdr:x>0.04446</cdr:x>
      <cdr:y>0.1854</cdr:y>
    </cdr:from>
    <cdr:to>
      <cdr:x>0.42374</cdr:x>
      <cdr:y>0.35916</cdr:y>
    </cdr:to>
    <cdr:sp macro="" textlink="">
      <cdr:nvSpPr>
        <cdr:cNvPr id="2" name="TextBox 1">
          <a:extLst xmlns:a="http://schemas.openxmlformats.org/drawingml/2006/main">
            <a:ext uri="{FF2B5EF4-FFF2-40B4-BE49-F238E27FC236}">
              <a16:creationId xmlns:a16="http://schemas.microsoft.com/office/drawing/2014/main" id="{659D4264-08F3-BABE-6F18-D564733B1054}"/>
            </a:ext>
          </a:extLst>
        </cdr:cNvPr>
        <cdr:cNvSpPr txBox="1"/>
      </cdr:nvSpPr>
      <cdr:spPr>
        <a:xfrm xmlns:a="http://schemas.openxmlformats.org/drawingml/2006/main">
          <a:off x="242852" y="604774"/>
          <a:ext cx="2071723" cy="566801"/>
        </a:xfrm>
        <a:prstGeom xmlns:a="http://schemas.openxmlformats.org/drawingml/2006/main" prst="rect">
          <a:avLst/>
        </a:prstGeom>
        <a:ln xmlns:a="http://schemas.openxmlformats.org/drawingml/2006/main">
          <a:noFill/>
        </a:ln>
      </cdr:spPr>
      <cdr:txBody>
        <a:bodyPr xmlns:a="http://schemas.openxmlformats.org/drawingml/2006/main" vertOverflow="clip" wrap="square" rtlCol="0"/>
        <a:lstStyle xmlns:a="http://schemas.openxmlformats.org/drawingml/2006/main"/>
        <a:p xmlns:a="http://schemas.openxmlformats.org/drawingml/2006/main">
          <a:r>
            <a:rPr lang="en-US" sz="1100" b="1" kern="1200"/>
            <a:t>Total Project Cost - $5,280,851</a:t>
          </a:r>
        </a:p>
      </cdr:txBody>
    </cdr:sp>
  </cdr:relSizeAnchor>
</c:userShapes>
</file>

<file path=ppt/drawings/drawing3.xml><?xml version="1.0" encoding="utf-8"?>
<c:userShapes xmlns:c="http://schemas.openxmlformats.org/drawingml/2006/chart">
  <cdr:relSizeAnchor xmlns:cdr="http://schemas.openxmlformats.org/drawingml/2006/chartDrawing">
    <cdr:from>
      <cdr:x>0.02332</cdr:x>
      <cdr:y>0.31045</cdr:y>
    </cdr:from>
    <cdr:to>
      <cdr:x>0.38602</cdr:x>
      <cdr:y>0.42581</cdr:y>
    </cdr:to>
    <cdr:pic>
      <cdr:nvPicPr>
        <cdr:cNvPr id="2" name="chart">
          <a:extLst xmlns:a="http://schemas.openxmlformats.org/drawingml/2006/main">
            <a:ext uri="{FF2B5EF4-FFF2-40B4-BE49-F238E27FC236}">
              <a16:creationId xmlns:a16="http://schemas.microsoft.com/office/drawing/2014/main" id="{89FD5657-6BF9-9DA2-5F5D-E0C9E2ECC8D8}"/>
            </a:ext>
          </a:extLst>
        </cdr:cNvPr>
        <cdr:cNvPicPr>
          <a:picLocks xmlns:a="http://schemas.openxmlformats.org/drawingml/2006/main" noChangeAspect="1"/>
        </cdr:cNvPicPr>
      </cdr:nvPicPr>
      <cdr:blipFill>
        <a:blip xmlns:a="http://schemas.openxmlformats.org/drawingml/2006/main" xmlns:r="http://schemas.openxmlformats.org/officeDocument/2006/relationships" r:embed="rId1"/>
        <a:stretch xmlns:a="http://schemas.openxmlformats.org/drawingml/2006/main">
          <a:fillRect/>
        </a:stretch>
      </cdr:blipFill>
      <cdr:spPr>
        <a:xfrm xmlns:a="http://schemas.openxmlformats.org/drawingml/2006/main">
          <a:off x="109681" y="839241"/>
          <a:ext cx="1705800" cy="311864"/>
        </a:xfrm>
        <a:prstGeom xmlns:a="http://schemas.openxmlformats.org/drawingml/2006/main" prst="rect">
          <a:avLst/>
        </a:prstGeom>
      </cdr:spPr>
    </cdr:pic>
  </cdr:relSizeAnchor>
</c:userShapes>
</file>

<file path=ppt/drawings/drawing4.xml><?xml version="1.0" encoding="utf-8"?>
<c:userShapes xmlns:c="http://schemas.openxmlformats.org/drawingml/2006/chart">
  <cdr:relSizeAnchor xmlns:cdr="http://schemas.openxmlformats.org/drawingml/2006/chartDrawing">
    <cdr:from>
      <cdr:x>0.01643</cdr:x>
      <cdr:y>0.72978</cdr:y>
    </cdr:from>
    <cdr:to>
      <cdr:x>0.44503</cdr:x>
      <cdr:y>0.82514</cdr:y>
    </cdr:to>
    <cdr:sp macro="" textlink="">
      <cdr:nvSpPr>
        <cdr:cNvPr id="2" name="TextBox 1">
          <a:extLst xmlns:a="http://schemas.openxmlformats.org/drawingml/2006/main">
            <a:ext uri="{FF2B5EF4-FFF2-40B4-BE49-F238E27FC236}">
              <a16:creationId xmlns:a16="http://schemas.microsoft.com/office/drawing/2014/main" id="{A844E871-D04C-43A2-162B-6239F4A5045C}"/>
            </a:ext>
          </a:extLst>
        </cdr:cNvPr>
        <cdr:cNvSpPr txBox="1"/>
      </cdr:nvSpPr>
      <cdr:spPr>
        <a:xfrm xmlns:a="http://schemas.openxmlformats.org/drawingml/2006/main">
          <a:off x="127818" y="4376992"/>
          <a:ext cx="3333358" cy="57193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200" b="1" kern="1200" dirty="0">
              <a:solidFill>
                <a:schemeClr val="tx1"/>
              </a:solidFill>
            </a:rPr>
            <a:t>Total</a:t>
          </a:r>
          <a:r>
            <a:rPr lang="en-US" sz="1200" b="1" kern="1200" dirty="0"/>
            <a:t> </a:t>
          </a:r>
          <a:r>
            <a:rPr lang="en-US" sz="1200" b="1" kern="1200" dirty="0">
              <a:solidFill>
                <a:schemeClr val="tx1"/>
              </a:solidFill>
            </a:rPr>
            <a:t>Funds</a:t>
          </a:r>
          <a:r>
            <a:rPr lang="en-US" sz="1200" b="1" kern="1200" dirty="0"/>
            <a:t> </a:t>
          </a:r>
          <a:r>
            <a:rPr lang="en-US" sz="1200" b="1" kern="1200" dirty="0">
              <a:solidFill>
                <a:schemeClr val="tx1"/>
              </a:solidFill>
            </a:rPr>
            <a:t>Available</a:t>
          </a:r>
          <a:r>
            <a:rPr lang="en-US" sz="1200" b="1" kern="1200" dirty="0"/>
            <a:t> </a:t>
          </a:r>
          <a:r>
            <a:rPr lang="en-US" sz="1200" b="1" kern="1200" dirty="0">
              <a:solidFill>
                <a:schemeClr val="tx1"/>
              </a:solidFill>
            </a:rPr>
            <a:t>-</a:t>
          </a:r>
          <a:r>
            <a:rPr lang="en-US" sz="1200" b="1" kern="1200" dirty="0"/>
            <a:t> </a:t>
          </a:r>
          <a:r>
            <a:rPr lang="en-US" sz="1200" b="1" kern="1200" dirty="0">
              <a:solidFill>
                <a:schemeClr val="tx1"/>
              </a:solidFill>
            </a:rPr>
            <a:t>$1,399,967</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A901EDB-FA82-42CB-BC4C-BBB83D0EC7EE}" type="datetimeFigureOut">
              <a:rPr lang="en-US" smtClean="0"/>
              <a:t>4/8/2025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FB83202-2AD5-41E4-B4E2-5734B7CA6CE5}" type="slidenum">
              <a:rPr lang="en-US" smtClean="0"/>
              <a:t>‹#›</a:t>
            </a:fld>
            <a:endParaRPr lang="en-US"/>
          </a:p>
        </p:txBody>
      </p:sp>
    </p:spTree>
    <p:extLst>
      <p:ext uri="{BB962C8B-B14F-4D97-AF65-F5344CB8AC3E}">
        <p14:creationId xmlns:p14="http://schemas.microsoft.com/office/powerpoint/2010/main" val="2035143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FB83202-2AD5-41E4-B4E2-5734B7CA6CE5}" type="slidenum">
              <a:rPr lang="en-US" smtClean="0"/>
              <a:t>1</a:t>
            </a:fld>
            <a:endParaRPr lang="en-US"/>
          </a:p>
        </p:txBody>
      </p:sp>
    </p:spTree>
    <p:extLst>
      <p:ext uri="{BB962C8B-B14F-4D97-AF65-F5344CB8AC3E}">
        <p14:creationId xmlns:p14="http://schemas.microsoft.com/office/powerpoint/2010/main" val="25581480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A4B53A7-3209-46A6-9454-F38EAC8F11E7}" type="datetimeFigureOut">
              <a:rPr lang="en-US" smtClean="0"/>
              <a:t>4/8/2025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CE633F-9882-4A5C-83A2-1109D0C73261}" type="slidenum">
              <a:rPr lang="en-US" smtClean="0"/>
              <a:t>‹#›</a:t>
            </a:fld>
            <a:endParaRPr lang="en-US"/>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596740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6A4B53A7-3209-46A6-9454-F38EAC8F11E7}" type="datetimeFigureOut">
              <a:rPr lang="en-US" smtClean="0"/>
              <a:pPr/>
              <a:t>4/8/2025</a:t>
            </a:fld>
            <a:endParaRPr lang="en-US" dirty="0"/>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CE633F-9882-4A5C-83A2-1109D0C73261}" type="slidenum">
              <a:rPr lang="en-US" smtClean="0"/>
              <a:pPr/>
              <a:t>‹#›</a:t>
            </a:fld>
            <a:endParaRPr lang="en-US"/>
          </a:p>
        </p:txBody>
      </p:sp>
    </p:spTree>
    <p:extLst>
      <p:ext uri="{BB962C8B-B14F-4D97-AF65-F5344CB8AC3E}">
        <p14:creationId xmlns:p14="http://schemas.microsoft.com/office/powerpoint/2010/main" val="34394753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A4B53A7-3209-46A6-9454-F38EAC8F11E7}" type="datetimeFigureOut">
              <a:rPr lang="en-US" smtClean="0"/>
              <a:pPr/>
              <a:t>4/8/2025</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CE633F-9882-4A5C-83A2-1109D0C73261}" type="slidenum">
              <a:rPr lang="en-US" smtClean="0"/>
              <a:pPr/>
              <a:t>‹#›</a:t>
            </a:fld>
            <a:endParaRPr lang="en-US"/>
          </a:p>
        </p:txBody>
      </p:sp>
    </p:spTree>
    <p:extLst>
      <p:ext uri="{BB962C8B-B14F-4D97-AF65-F5344CB8AC3E}">
        <p14:creationId xmlns:p14="http://schemas.microsoft.com/office/powerpoint/2010/main" val="28953006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A4B53A7-3209-46A6-9454-F38EAC8F11E7}" type="datetimeFigureOut">
              <a:rPr lang="en-US" smtClean="0"/>
              <a:pPr/>
              <a:t>4/8/2025</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CE633F-9882-4A5C-83A2-1109D0C73261}" type="slidenum">
              <a:rPr lang="en-US" smtClean="0"/>
              <a:pPr/>
              <a:t>‹#›</a:t>
            </a:fld>
            <a:endParaRPr lang="en-US"/>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7171699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A4B53A7-3209-46A6-9454-F38EAC8F11E7}" type="datetimeFigureOut">
              <a:rPr lang="en-US" smtClean="0"/>
              <a:pPr/>
              <a:t>4/8/2025</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CE633F-9882-4A5C-83A2-1109D0C73261}" type="slidenum">
              <a:rPr lang="en-US" smtClean="0"/>
              <a:pPr/>
              <a:t>‹#›</a:t>
            </a:fld>
            <a:endParaRPr lang="en-US"/>
          </a:p>
        </p:txBody>
      </p:sp>
    </p:spTree>
    <p:extLst>
      <p:ext uri="{BB962C8B-B14F-4D97-AF65-F5344CB8AC3E}">
        <p14:creationId xmlns:p14="http://schemas.microsoft.com/office/powerpoint/2010/main" val="20570837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A4B53A7-3209-46A6-9454-F38EAC8F11E7}" type="datetimeFigureOut">
              <a:rPr lang="en-US" smtClean="0"/>
              <a:pPr/>
              <a:t>4/8/2025</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CE633F-9882-4A5C-83A2-1109D0C73261}" type="slidenum">
              <a:rPr lang="en-US" smtClean="0"/>
              <a:pPr/>
              <a:t>‹#›</a:t>
            </a:fld>
            <a:endParaRPr lang="en-US"/>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5026028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A4B53A7-3209-46A6-9454-F38EAC8F11E7}" type="datetimeFigureOut">
              <a:rPr lang="en-US" smtClean="0"/>
              <a:pPr/>
              <a:t>4/8/2025</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CE633F-9882-4A5C-83A2-1109D0C73261}" type="slidenum">
              <a:rPr lang="en-US" smtClean="0"/>
              <a:pPr/>
              <a:t>‹#›</a:t>
            </a:fld>
            <a:endParaRPr lang="en-US"/>
          </a:p>
        </p:txBody>
      </p:sp>
    </p:spTree>
    <p:extLst>
      <p:ext uri="{BB962C8B-B14F-4D97-AF65-F5344CB8AC3E}">
        <p14:creationId xmlns:p14="http://schemas.microsoft.com/office/powerpoint/2010/main" val="35337613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A4B53A7-3209-46A6-9454-F38EAC8F11E7}" type="datetimeFigureOut">
              <a:rPr lang="en-US" smtClean="0"/>
              <a:t>4/8/2025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31807163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A4B53A7-3209-46A6-9454-F38EAC8F11E7}" type="datetimeFigureOut">
              <a:rPr lang="en-US" smtClean="0"/>
              <a:t>4/8/2025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407860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A4B53A7-3209-46A6-9454-F38EAC8F11E7}" type="datetimeFigureOut">
              <a:rPr lang="en-US" smtClean="0"/>
              <a:t>4/8/2025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2529933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A4B53A7-3209-46A6-9454-F38EAC8F11E7}" type="datetimeFigureOut">
              <a:rPr lang="en-US" smtClean="0"/>
              <a:t>4/8/2025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36181585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A4B53A7-3209-46A6-9454-F38EAC8F11E7}" type="datetimeFigureOut">
              <a:rPr lang="en-US" smtClean="0"/>
              <a:t>4/8/2025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8417862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A4B53A7-3209-46A6-9454-F38EAC8F11E7}" type="datetimeFigureOut">
              <a:rPr lang="en-US" smtClean="0"/>
              <a:t>4/8/2025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2329489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A4B53A7-3209-46A6-9454-F38EAC8F11E7}" type="datetimeFigureOut">
              <a:rPr lang="en-US" smtClean="0"/>
              <a:t>4/8/2025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7443936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4B53A7-3209-46A6-9454-F38EAC8F11E7}" type="datetimeFigureOut">
              <a:rPr lang="en-US" smtClean="0"/>
              <a:t>4/8/2025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596274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A4B53A7-3209-46A6-9454-F38EAC8F11E7}" type="datetimeFigureOut">
              <a:rPr lang="en-US" smtClean="0"/>
              <a:t>4/8/2025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8683758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A4B53A7-3209-46A6-9454-F38EAC8F11E7}" type="datetimeFigureOut">
              <a:rPr lang="en-US" smtClean="0"/>
              <a:t>4/8/2025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5095255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6A4B53A7-3209-46A6-9454-F38EAC8F11E7}" type="datetimeFigureOut">
              <a:rPr lang="en-US" smtClean="0"/>
              <a:pPr/>
              <a:t>4/8/2025</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27CE633F-9882-4A5C-83A2-1109D0C73261}" type="slidenum">
              <a:rPr lang="en-US" smtClean="0"/>
              <a:pPr/>
              <a:t>‹#›</a:t>
            </a:fld>
            <a:endParaRPr lang="en-US"/>
          </a:p>
        </p:txBody>
      </p:sp>
    </p:spTree>
    <p:extLst>
      <p:ext uri="{BB962C8B-B14F-4D97-AF65-F5344CB8AC3E}">
        <p14:creationId xmlns:p14="http://schemas.microsoft.com/office/powerpoint/2010/main" val="2890226538"/>
      </p:ext>
    </p:extLst>
  </p:cSld>
  <p:clrMap bg1="dk1" tx1="lt1" bg2="dk2" tx2="lt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 id="2147483790" r:id="rId12"/>
    <p:sldLayoutId id="2147483791" r:id="rId13"/>
    <p:sldLayoutId id="2147483792" r:id="rId14"/>
    <p:sldLayoutId id="2147483793" r:id="rId15"/>
    <p:sldLayoutId id="2147483794" r:id="rId16"/>
    <p:sldLayoutId id="2147483795"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7.xml"/><Relationship Id="rId4" Type="http://schemas.openxmlformats.org/officeDocument/2006/relationships/chart" Target="../charts/char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splash of colors on a white surface">
            <a:extLst>
              <a:ext uri="{FF2B5EF4-FFF2-40B4-BE49-F238E27FC236}">
                <a16:creationId xmlns:a16="http://schemas.microsoft.com/office/drawing/2014/main" id="{450FB6EE-2EBC-1EEB-220A-95C60CC5BE00}"/>
              </a:ext>
            </a:extLst>
          </p:cNvPr>
          <p:cNvPicPr>
            <a:picLocks noChangeAspect="1"/>
          </p:cNvPicPr>
          <p:nvPr/>
        </p:nvPicPr>
        <p:blipFill>
          <a:blip r:embed="rId3">
            <a:duotone>
              <a:schemeClr val="accent1">
                <a:shade val="45000"/>
                <a:satMod val="135000"/>
              </a:schemeClr>
              <a:prstClr val="white"/>
            </a:duotone>
            <a:alphaModFix amt="35000"/>
          </a:blip>
          <a:srcRect t="2397" b="22603"/>
          <a:stretch/>
        </p:blipFill>
        <p:spPr>
          <a:xfrm>
            <a:off x="20" y="-8877"/>
            <a:ext cx="12191980" cy="6858000"/>
          </a:xfrm>
          <a:prstGeom prst="rect">
            <a:avLst/>
          </a:prstGeom>
        </p:spPr>
        <p:style>
          <a:lnRef idx="1">
            <a:schemeClr val="accent2"/>
          </a:lnRef>
          <a:fillRef idx="3">
            <a:schemeClr val="accent2"/>
          </a:fillRef>
          <a:effectRef idx="2">
            <a:schemeClr val="accent2"/>
          </a:effectRef>
          <a:fontRef idx="minor">
            <a:schemeClr val="lt1"/>
          </a:fontRef>
        </p:style>
      </p:pic>
      <p:sp>
        <p:nvSpPr>
          <p:cNvPr id="2" name="Title 1">
            <a:extLst>
              <a:ext uri="{FF2B5EF4-FFF2-40B4-BE49-F238E27FC236}">
                <a16:creationId xmlns:a16="http://schemas.microsoft.com/office/drawing/2014/main" id="{833F6108-DD1D-0F65-1DCE-6E7A33CE6781}"/>
              </a:ext>
            </a:extLst>
          </p:cNvPr>
          <p:cNvSpPr>
            <a:spLocks noGrp="1"/>
          </p:cNvSpPr>
          <p:nvPr>
            <p:ph type="ctrTitle"/>
          </p:nvPr>
        </p:nvSpPr>
        <p:spPr>
          <a:xfrm>
            <a:off x="994873" y="1794492"/>
            <a:ext cx="10691550" cy="4147055"/>
          </a:xfrm>
        </p:spPr>
        <p:txBody>
          <a:bodyPr anchor="b">
            <a:normAutofit/>
          </a:bodyPr>
          <a:lstStyle/>
          <a:p>
            <a:pPr algn="ctr"/>
            <a:r>
              <a:rPr lang="en-US" sz="4800" dirty="0">
                <a:solidFill>
                  <a:schemeClr val="accent1">
                    <a:lumMod val="50000"/>
                  </a:schemeClr>
                </a:solidFill>
              </a:rPr>
              <a:t>Special Informational meeting</a:t>
            </a:r>
            <a:br>
              <a:rPr lang="en-US" sz="4800" dirty="0">
                <a:solidFill>
                  <a:schemeClr val="accent1">
                    <a:lumMod val="50000"/>
                  </a:schemeClr>
                </a:solidFill>
              </a:rPr>
            </a:br>
            <a:r>
              <a:rPr lang="en-US" sz="4800" dirty="0">
                <a:solidFill>
                  <a:schemeClr val="accent1">
                    <a:lumMod val="50000"/>
                  </a:schemeClr>
                </a:solidFill>
              </a:rPr>
              <a:t> </a:t>
            </a:r>
            <a:br>
              <a:rPr lang="en-US" sz="4800" dirty="0">
                <a:solidFill>
                  <a:schemeClr val="accent1">
                    <a:lumMod val="50000"/>
                  </a:schemeClr>
                </a:solidFill>
              </a:rPr>
            </a:br>
            <a:br>
              <a:rPr lang="en-US" sz="4000" dirty="0">
                <a:solidFill>
                  <a:schemeClr val="accent1">
                    <a:lumMod val="50000"/>
                  </a:schemeClr>
                </a:solidFill>
              </a:rPr>
            </a:br>
            <a:r>
              <a:rPr lang="en-US" sz="4000" dirty="0">
                <a:solidFill>
                  <a:schemeClr val="accent1">
                    <a:lumMod val="50000"/>
                  </a:schemeClr>
                </a:solidFill>
              </a:rPr>
              <a:t>RENEWAL Assessment</a:t>
            </a:r>
            <a:br>
              <a:rPr lang="en-US" sz="4000" dirty="0">
                <a:solidFill>
                  <a:schemeClr val="accent1">
                    <a:lumMod val="50000"/>
                  </a:schemeClr>
                </a:solidFill>
              </a:rPr>
            </a:br>
            <a:r>
              <a:rPr lang="en-US" sz="4000" dirty="0">
                <a:solidFill>
                  <a:schemeClr val="accent1">
                    <a:lumMod val="50000"/>
                  </a:schemeClr>
                </a:solidFill>
              </a:rPr>
              <a:t>enhanced Levee Maintenance</a:t>
            </a:r>
            <a:br>
              <a:rPr lang="en-US" sz="4000" dirty="0">
                <a:solidFill>
                  <a:schemeClr val="accent1">
                    <a:lumMod val="50000"/>
                  </a:schemeClr>
                </a:solidFill>
              </a:rPr>
            </a:br>
            <a:endParaRPr lang="en-US" sz="4000" dirty="0">
              <a:solidFill>
                <a:schemeClr val="accent1">
                  <a:lumMod val="50000"/>
                </a:schemeClr>
              </a:solidFill>
            </a:endParaRPr>
          </a:p>
        </p:txBody>
      </p:sp>
      <p:pic>
        <p:nvPicPr>
          <p:cNvPr id="1026" name="Picture 2" descr="Logo of Bethel Island Municipal Improvement District featuring a star emblem and text in blue and yellow.">
            <a:extLst>
              <a:ext uri="{FF2B5EF4-FFF2-40B4-BE49-F238E27FC236}">
                <a16:creationId xmlns:a16="http://schemas.microsoft.com/office/drawing/2014/main" id="{657FAA60-4C7A-003D-C9CC-5380F7B494D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0087" y="352367"/>
            <a:ext cx="10791825" cy="1333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59305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4796A4B8-9744-CAB5-8E09-32EBE1CF8C16}"/>
              </a:ext>
            </a:extLst>
          </p:cNvPr>
          <p:cNvGraphicFramePr/>
          <p:nvPr>
            <p:extLst>
              <p:ext uri="{D42A27DB-BD31-4B8C-83A1-F6EECF244321}">
                <p14:modId xmlns:p14="http://schemas.microsoft.com/office/powerpoint/2010/main" val="2139584862"/>
              </p:ext>
            </p:extLst>
          </p:nvPr>
        </p:nvGraphicFramePr>
        <p:xfrm>
          <a:off x="2207342" y="258744"/>
          <a:ext cx="7777316" cy="599767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581177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E54AD8-BFB2-1730-6665-8A7ED6F1318F}"/>
              </a:ext>
            </a:extLst>
          </p:cNvPr>
          <p:cNvSpPr>
            <a:spLocks noGrp="1"/>
          </p:cNvSpPr>
          <p:nvPr>
            <p:ph type="title"/>
          </p:nvPr>
        </p:nvSpPr>
        <p:spPr>
          <a:xfrm>
            <a:off x="684211" y="1042738"/>
            <a:ext cx="8534401" cy="1219199"/>
          </a:xfrm>
        </p:spPr>
        <p:txBody>
          <a:bodyPr/>
          <a:lstStyle/>
          <a:p>
            <a:r>
              <a:rPr lang="en-US" dirty="0"/>
              <a:t>Next STEPS	</a:t>
            </a:r>
          </a:p>
        </p:txBody>
      </p:sp>
      <p:sp>
        <p:nvSpPr>
          <p:cNvPr id="3" name="Text Placeholder 2">
            <a:extLst>
              <a:ext uri="{FF2B5EF4-FFF2-40B4-BE49-F238E27FC236}">
                <a16:creationId xmlns:a16="http://schemas.microsoft.com/office/drawing/2014/main" id="{DF0F241E-5FEC-B5A2-E1C1-29685870F7C6}"/>
              </a:ext>
            </a:extLst>
          </p:cNvPr>
          <p:cNvSpPr>
            <a:spLocks noGrp="1"/>
          </p:cNvSpPr>
          <p:nvPr>
            <p:ph type="body" idx="1"/>
          </p:nvPr>
        </p:nvSpPr>
        <p:spPr>
          <a:xfrm>
            <a:off x="748381" y="3097463"/>
            <a:ext cx="8534400" cy="1835483"/>
          </a:xfrm>
        </p:spPr>
        <p:txBody>
          <a:bodyPr/>
          <a:lstStyle/>
          <a:p>
            <a:r>
              <a:rPr lang="en-US" dirty="0">
                <a:solidFill>
                  <a:schemeClr val="tx1"/>
                </a:solidFill>
              </a:rPr>
              <a:t>Presentation by GEI, District Engineer- Maintenance Enhancement, Major Levee Improvement Projects</a:t>
            </a:r>
          </a:p>
          <a:p>
            <a:endParaRPr lang="en-US" dirty="0">
              <a:solidFill>
                <a:schemeClr val="tx1"/>
              </a:solidFill>
            </a:endParaRPr>
          </a:p>
          <a:p>
            <a:r>
              <a:rPr lang="en-US" dirty="0">
                <a:solidFill>
                  <a:schemeClr val="tx1"/>
                </a:solidFill>
              </a:rPr>
              <a:t>Presentation by SCI, Assessment District Consultant- Assessment District Purpose, Methodology and Approach, Intended Revenue Outcome</a:t>
            </a:r>
          </a:p>
        </p:txBody>
      </p:sp>
    </p:spTree>
    <p:extLst>
      <p:ext uri="{BB962C8B-B14F-4D97-AF65-F5344CB8AC3E}">
        <p14:creationId xmlns:p14="http://schemas.microsoft.com/office/powerpoint/2010/main" val="33155802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917D9D-C53D-6FD0-136F-4A1B9C0FB983}"/>
              </a:ext>
            </a:extLst>
          </p:cNvPr>
          <p:cNvSpPr>
            <a:spLocks noGrp="1"/>
          </p:cNvSpPr>
          <p:nvPr>
            <p:ph type="title"/>
          </p:nvPr>
        </p:nvSpPr>
        <p:spPr>
          <a:xfrm>
            <a:off x="4546886" y="685799"/>
            <a:ext cx="7077667" cy="4892676"/>
          </a:xfrm>
        </p:spPr>
        <p:txBody>
          <a:bodyPr vert="horz" lIns="91440" tIns="45720" rIns="91440" bIns="45720" rtlCol="0" anchor="ctr">
            <a:normAutofit/>
          </a:bodyPr>
          <a:lstStyle/>
          <a:p>
            <a:r>
              <a:rPr lang="en-US" sz="4800" dirty="0"/>
              <a:t>Welcome and Introduction </a:t>
            </a:r>
            <a:br>
              <a:rPr lang="en-US" sz="4800" dirty="0"/>
            </a:br>
            <a:br>
              <a:rPr lang="en-US" sz="4800" dirty="0"/>
            </a:br>
            <a:r>
              <a:rPr lang="en-US" sz="4800" dirty="0"/>
              <a:t>- </a:t>
            </a:r>
            <a:r>
              <a:rPr lang="en-US" sz="4000" dirty="0"/>
              <a:t>Board President</a:t>
            </a:r>
          </a:p>
        </p:txBody>
      </p:sp>
    </p:spTree>
    <p:extLst>
      <p:ext uri="{BB962C8B-B14F-4D97-AF65-F5344CB8AC3E}">
        <p14:creationId xmlns:p14="http://schemas.microsoft.com/office/powerpoint/2010/main" val="11799640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2C404-776A-2A3D-F06A-7E0EA20EE1B0}"/>
              </a:ext>
            </a:extLst>
          </p:cNvPr>
          <p:cNvSpPr>
            <a:spLocks noGrp="1"/>
          </p:cNvSpPr>
          <p:nvPr>
            <p:ph type="title"/>
          </p:nvPr>
        </p:nvSpPr>
        <p:spPr>
          <a:xfrm>
            <a:off x="4546886" y="685799"/>
            <a:ext cx="7077667" cy="4892676"/>
          </a:xfrm>
        </p:spPr>
        <p:txBody>
          <a:bodyPr vert="horz" lIns="91440" tIns="45720" rIns="91440" bIns="45720" rtlCol="0" anchor="ctr">
            <a:normAutofit/>
          </a:bodyPr>
          <a:lstStyle/>
          <a:p>
            <a:r>
              <a:rPr lang="en-US" sz="4800" dirty="0"/>
              <a:t>Overview</a:t>
            </a:r>
            <a:br>
              <a:rPr lang="en-US" sz="4800" dirty="0"/>
            </a:br>
            <a:br>
              <a:rPr lang="en-US" sz="4800" dirty="0"/>
            </a:br>
            <a:r>
              <a:rPr lang="en-US" sz="4800" dirty="0"/>
              <a:t>- </a:t>
            </a:r>
            <a:r>
              <a:rPr lang="en-US" sz="4000" dirty="0"/>
              <a:t>District Manager</a:t>
            </a:r>
          </a:p>
        </p:txBody>
      </p:sp>
    </p:spTree>
    <p:extLst>
      <p:ext uri="{BB962C8B-B14F-4D97-AF65-F5344CB8AC3E}">
        <p14:creationId xmlns:p14="http://schemas.microsoft.com/office/powerpoint/2010/main" val="28057952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0580CF-B480-EED8-68A8-656D0AA49EB0}"/>
              </a:ext>
            </a:extLst>
          </p:cNvPr>
          <p:cNvSpPr>
            <a:spLocks noGrp="1"/>
          </p:cNvSpPr>
          <p:nvPr>
            <p:ph type="title"/>
          </p:nvPr>
        </p:nvSpPr>
        <p:spPr>
          <a:xfrm>
            <a:off x="684212" y="452674"/>
            <a:ext cx="8534400" cy="5541726"/>
          </a:xfrm>
        </p:spPr>
        <p:txBody>
          <a:bodyPr>
            <a:normAutofit fontScale="90000"/>
          </a:bodyPr>
          <a:lstStyle/>
          <a:p>
            <a:r>
              <a:rPr lang="en-US" dirty="0"/>
              <a:t>BIMID Main Purpose</a:t>
            </a:r>
            <a:br>
              <a:rPr lang="en-US" dirty="0"/>
            </a:br>
            <a:br>
              <a:rPr lang="en-US" dirty="0"/>
            </a:br>
            <a:br>
              <a:rPr lang="en-US" dirty="0"/>
            </a:br>
            <a:r>
              <a:rPr lang="en-US" dirty="0"/>
              <a:t>Maintaining the safety of the levee system and specified portions of the drainage system of the Bethel Island area.</a:t>
            </a:r>
            <a:br>
              <a:rPr lang="en-US" dirty="0"/>
            </a:br>
            <a:br>
              <a:rPr lang="en-US" dirty="0"/>
            </a:br>
            <a:br>
              <a:rPr lang="en-US" dirty="0"/>
            </a:br>
            <a:endParaRPr lang="en-US" dirty="0"/>
          </a:p>
        </p:txBody>
      </p:sp>
    </p:spTree>
    <p:extLst>
      <p:ext uri="{BB962C8B-B14F-4D97-AF65-F5344CB8AC3E}">
        <p14:creationId xmlns:p14="http://schemas.microsoft.com/office/powerpoint/2010/main" val="12158226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DFA8C-A61E-CC01-33D4-680D5AB0FF33}"/>
              </a:ext>
            </a:extLst>
          </p:cNvPr>
          <p:cNvSpPr>
            <a:spLocks noGrp="1"/>
          </p:cNvSpPr>
          <p:nvPr>
            <p:ph type="title"/>
          </p:nvPr>
        </p:nvSpPr>
        <p:spPr>
          <a:xfrm>
            <a:off x="684212" y="344032"/>
            <a:ext cx="8534400" cy="5650367"/>
          </a:xfrm>
        </p:spPr>
        <p:txBody>
          <a:bodyPr/>
          <a:lstStyle/>
          <a:p>
            <a:r>
              <a:rPr lang="en-US" dirty="0"/>
              <a:t>Financial Condition</a:t>
            </a:r>
            <a:br>
              <a:rPr lang="en-US" dirty="0"/>
            </a:br>
            <a:br>
              <a:rPr lang="en-US" dirty="0"/>
            </a:br>
            <a:r>
              <a:rPr lang="en-US" dirty="0"/>
              <a:t>BIMID 3 sources of revenue</a:t>
            </a:r>
            <a:br>
              <a:rPr lang="en-US" dirty="0"/>
            </a:br>
            <a:r>
              <a:rPr lang="en-US" dirty="0"/>
              <a:t>		1. Property tax Percentage</a:t>
            </a:r>
            <a:br>
              <a:rPr lang="en-US" dirty="0"/>
            </a:br>
            <a:r>
              <a:rPr lang="en-US" dirty="0"/>
              <a:t>		2. CFD Levy</a:t>
            </a:r>
            <a:br>
              <a:rPr lang="en-US" dirty="0"/>
            </a:br>
            <a:r>
              <a:rPr lang="en-US" dirty="0"/>
              <a:t>		3. Assessment District Levy</a:t>
            </a:r>
            <a:br>
              <a:rPr lang="en-US" dirty="0"/>
            </a:br>
            <a:endParaRPr lang="en-US" dirty="0"/>
          </a:p>
        </p:txBody>
      </p:sp>
    </p:spTree>
    <p:extLst>
      <p:ext uri="{BB962C8B-B14F-4D97-AF65-F5344CB8AC3E}">
        <p14:creationId xmlns:p14="http://schemas.microsoft.com/office/powerpoint/2010/main" val="15742641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3AFAE1-F8B7-0D1D-6CC8-60559578934A}"/>
              </a:ext>
            </a:extLst>
          </p:cNvPr>
          <p:cNvSpPr>
            <a:spLocks noGrp="1"/>
          </p:cNvSpPr>
          <p:nvPr>
            <p:ph type="title"/>
          </p:nvPr>
        </p:nvSpPr>
        <p:spPr>
          <a:xfrm>
            <a:off x="684212" y="298764"/>
            <a:ext cx="8534400" cy="5695635"/>
          </a:xfrm>
        </p:spPr>
        <p:txBody>
          <a:bodyPr>
            <a:normAutofit/>
          </a:bodyPr>
          <a:lstStyle/>
          <a:p>
            <a:r>
              <a:rPr lang="en-US" dirty="0"/>
              <a:t>Assessment </a:t>
            </a:r>
            <a:r>
              <a:rPr lang="en-US" dirty="0" err="1"/>
              <a:t>DIStrict</a:t>
            </a:r>
            <a:r>
              <a:rPr lang="en-US" dirty="0"/>
              <a:t> Levy</a:t>
            </a:r>
            <a:br>
              <a:rPr lang="en-US" dirty="0"/>
            </a:br>
            <a:br>
              <a:rPr lang="en-US" dirty="0"/>
            </a:br>
            <a:r>
              <a:rPr lang="en-US" sz="2200" dirty="0"/>
              <a:t>10 years ago it was determined that in order to provide better maintenance of the Island levee system a specific assessment needed to be levied. </a:t>
            </a:r>
            <a:br>
              <a:rPr lang="en-US" sz="2200" dirty="0"/>
            </a:br>
            <a:br>
              <a:rPr lang="en-US" sz="2200" dirty="0"/>
            </a:br>
            <a:r>
              <a:rPr lang="en-US" sz="2200" dirty="0"/>
              <a:t>The </a:t>
            </a:r>
            <a:r>
              <a:rPr lang="en-US" sz="2200" dirty="0" err="1"/>
              <a:t>propostion</a:t>
            </a:r>
            <a:r>
              <a:rPr lang="en-US" sz="2200" dirty="0"/>
              <a:t> 218 process was used to successfully pass the Assessment District Levy. </a:t>
            </a:r>
            <a:br>
              <a:rPr lang="en-US" sz="2200" dirty="0"/>
            </a:br>
            <a:br>
              <a:rPr lang="en-US" sz="2200" dirty="0"/>
            </a:br>
            <a:r>
              <a:rPr lang="en-US" sz="2200" dirty="0"/>
              <a:t>The funding was specifically going to be used for leveraging larger capital projects, enhanced levee maintenance and administrative support. </a:t>
            </a:r>
            <a:br>
              <a:rPr lang="en-US" sz="2200" dirty="0"/>
            </a:br>
            <a:br>
              <a:rPr lang="en-US" sz="2200" dirty="0"/>
            </a:br>
            <a:r>
              <a:rPr lang="en-US" sz="2200" dirty="0"/>
              <a:t>Expires at the close of Fiscal year 2024-2025. (July 2025)</a:t>
            </a:r>
          </a:p>
        </p:txBody>
      </p:sp>
    </p:spTree>
    <p:extLst>
      <p:ext uri="{BB962C8B-B14F-4D97-AF65-F5344CB8AC3E}">
        <p14:creationId xmlns:p14="http://schemas.microsoft.com/office/powerpoint/2010/main" val="4256299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69B603-D0FE-DD50-3C31-7141D25656B3}"/>
              </a:ext>
            </a:extLst>
          </p:cNvPr>
          <p:cNvSpPr>
            <a:spLocks noGrp="1"/>
          </p:cNvSpPr>
          <p:nvPr>
            <p:ph type="title"/>
          </p:nvPr>
        </p:nvSpPr>
        <p:spPr>
          <a:xfrm>
            <a:off x="684212" y="425514"/>
            <a:ext cx="8534400" cy="5568886"/>
          </a:xfrm>
        </p:spPr>
        <p:txBody>
          <a:bodyPr>
            <a:normAutofit/>
          </a:bodyPr>
          <a:lstStyle/>
          <a:p>
            <a:r>
              <a:rPr lang="en-US" dirty="0"/>
              <a:t>Assessment financials</a:t>
            </a:r>
            <a:br>
              <a:rPr lang="en-US" dirty="0"/>
            </a:br>
            <a:br>
              <a:rPr lang="en-US" dirty="0"/>
            </a:br>
            <a:r>
              <a:rPr lang="en-US" sz="2200" dirty="0"/>
              <a:t>2024-2025 Budget includes $284,691.48 received through the assessment District levy. </a:t>
            </a:r>
            <a:br>
              <a:rPr lang="en-US" sz="2200" dirty="0"/>
            </a:br>
            <a:br>
              <a:rPr lang="en-US" sz="2200" dirty="0"/>
            </a:br>
            <a:r>
              <a:rPr lang="en-US" sz="2200" dirty="0"/>
              <a:t>$161,407.73 of that AD levy is directly used for leverage of Capital Improvement projects.</a:t>
            </a:r>
            <a:br>
              <a:rPr lang="en-US" sz="2200" dirty="0"/>
            </a:br>
            <a:br>
              <a:rPr lang="en-US" sz="2200" dirty="0"/>
            </a:br>
            <a:r>
              <a:rPr lang="en-US" sz="2200" dirty="0"/>
              <a:t>A total of $1,399,966.71 over 10 years has been used as cost share for the $16,954,705.00  (~$17 million) that has been received in total agreement amount. </a:t>
            </a:r>
            <a:br>
              <a:rPr lang="en-US" sz="2200" dirty="0"/>
            </a:br>
            <a:br>
              <a:rPr lang="en-US" sz="2200" dirty="0"/>
            </a:br>
            <a:r>
              <a:rPr lang="en-US" sz="2200" dirty="0"/>
              <a:t>This means Bimid has used 8% of </a:t>
            </a:r>
            <a:r>
              <a:rPr lang="en-US" sz="2200" dirty="0" err="1"/>
              <a:t>costshare</a:t>
            </a:r>
            <a:r>
              <a:rPr lang="en-US" sz="2200" dirty="0"/>
              <a:t> to be able to receive 92% </a:t>
            </a:r>
            <a:r>
              <a:rPr lang="en-US" sz="2200" dirty="0" err="1"/>
              <a:t>costshare</a:t>
            </a:r>
            <a:r>
              <a:rPr lang="en-US" sz="2200" dirty="0"/>
              <a:t> from state and federal funding agreements for capital improvement projects.</a:t>
            </a:r>
          </a:p>
        </p:txBody>
      </p:sp>
    </p:spTree>
    <p:extLst>
      <p:ext uri="{BB962C8B-B14F-4D97-AF65-F5344CB8AC3E}">
        <p14:creationId xmlns:p14="http://schemas.microsoft.com/office/powerpoint/2010/main" val="24793436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A6C1F6D0-405B-1D7C-EA5A-F9BE8673FE3F}"/>
              </a:ext>
            </a:extLst>
          </p:cNvPr>
          <p:cNvSpPr>
            <a:spLocks noGrp="1"/>
          </p:cNvSpPr>
          <p:nvPr>
            <p:ph type="body" sz="half" idx="2"/>
          </p:nvPr>
        </p:nvSpPr>
        <p:spPr>
          <a:xfrm>
            <a:off x="2490538" y="2467476"/>
            <a:ext cx="1407694" cy="406399"/>
          </a:xfrm>
        </p:spPr>
        <p:txBody>
          <a:bodyPr>
            <a:normAutofit fontScale="62500" lnSpcReduction="20000"/>
          </a:bodyPr>
          <a:lstStyle/>
          <a:p>
            <a:r>
              <a:rPr lang="en-US" dirty="0">
                <a:solidFill>
                  <a:schemeClr val="tx1"/>
                </a:solidFill>
              </a:rPr>
              <a:t>$17 Million Total Projects Cost</a:t>
            </a:r>
          </a:p>
        </p:txBody>
      </p:sp>
      <p:graphicFrame>
        <p:nvGraphicFramePr>
          <p:cNvPr id="7" name="Chart 6">
            <a:extLst>
              <a:ext uri="{FF2B5EF4-FFF2-40B4-BE49-F238E27FC236}">
                <a16:creationId xmlns:a16="http://schemas.microsoft.com/office/drawing/2014/main" id="{D556B353-7E49-8551-FFC0-947CF44F2C6F}"/>
              </a:ext>
            </a:extLst>
          </p:cNvPr>
          <p:cNvGraphicFramePr/>
          <p:nvPr>
            <p:extLst>
              <p:ext uri="{D42A27DB-BD31-4B8C-83A1-F6EECF244321}">
                <p14:modId xmlns:p14="http://schemas.microsoft.com/office/powerpoint/2010/main" val="40151812"/>
              </p:ext>
            </p:extLst>
          </p:nvPr>
        </p:nvGraphicFramePr>
        <p:xfrm>
          <a:off x="5205663" y="1220487"/>
          <a:ext cx="3619249" cy="460151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hart 7">
            <a:extLst>
              <a:ext uri="{FF2B5EF4-FFF2-40B4-BE49-F238E27FC236}">
                <a16:creationId xmlns:a16="http://schemas.microsoft.com/office/drawing/2014/main" id="{D556B353-7E49-8551-FFC0-947CF44F2C6F}"/>
              </a:ext>
            </a:extLst>
          </p:cNvPr>
          <p:cNvGraphicFramePr/>
          <p:nvPr>
            <p:extLst>
              <p:ext uri="{D42A27DB-BD31-4B8C-83A1-F6EECF244321}">
                <p14:modId xmlns:p14="http://schemas.microsoft.com/office/powerpoint/2010/main" val="1607098588"/>
              </p:ext>
            </p:extLst>
          </p:nvPr>
        </p:nvGraphicFramePr>
        <p:xfrm>
          <a:off x="2590801" y="514350"/>
          <a:ext cx="7219950" cy="564832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621667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a:extLst>
              <a:ext uri="{FF2B5EF4-FFF2-40B4-BE49-F238E27FC236}">
                <a16:creationId xmlns:a16="http://schemas.microsoft.com/office/drawing/2014/main" id="{7442F34C-864C-44A6-ACC0-0143853EB29C}"/>
              </a:ext>
            </a:extLst>
          </p:cNvPr>
          <p:cNvGraphicFramePr/>
          <p:nvPr>
            <p:extLst>
              <p:ext uri="{D42A27DB-BD31-4B8C-83A1-F6EECF244321}">
                <p14:modId xmlns:p14="http://schemas.microsoft.com/office/powerpoint/2010/main" val="644588663"/>
              </p:ext>
            </p:extLst>
          </p:nvPr>
        </p:nvGraphicFramePr>
        <p:xfrm>
          <a:off x="770020" y="533270"/>
          <a:ext cx="4379495" cy="270331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5">
            <a:extLst>
              <a:ext uri="{FF2B5EF4-FFF2-40B4-BE49-F238E27FC236}">
                <a16:creationId xmlns:a16="http://schemas.microsoft.com/office/drawing/2014/main" id="{692E9CB2-F754-D193-F29F-01C38D533577}"/>
              </a:ext>
            </a:extLst>
          </p:cNvPr>
          <p:cNvGraphicFramePr/>
          <p:nvPr>
            <p:extLst>
              <p:ext uri="{D42A27DB-BD31-4B8C-83A1-F6EECF244321}">
                <p14:modId xmlns:p14="http://schemas.microsoft.com/office/powerpoint/2010/main" val="1485835889"/>
              </p:ext>
            </p:extLst>
          </p:nvPr>
        </p:nvGraphicFramePr>
        <p:xfrm>
          <a:off x="5815263" y="601579"/>
          <a:ext cx="3906253" cy="263500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a:extLst>
              <a:ext uri="{FF2B5EF4-FFF2-40B4-BE49-F238E27FC236}">
                <a16:creationId xmlns:a16="http://schemas.microsoft.com/office/drawing/2014/main" id="{A89AD130-C1F5-BB1C-23A9-2274E5EC1A65}"/>
              </a:ext>
            </a:extLst>
          </p:cNvPr>
          <p:cNvGraphicFramePr/>
          <p:nvPr>
            <p:extLst>
              <p:ext uri="{D42A27DB-BD31-4B8C-83A1-F6EECF244321}">
                <p14:modId xmlns:p14="http://schemas.microsoft.com/office/powerpoint/2010/main" val="2073294266"/>
              </p:ext>
            </p:extLst>
          </p:nvPr>
        </p:nvGraphicFramePr>
        <p:xfrm>
          <a:off x="3334034" y="3621421"/>
          <a:ext cx="4550661" cy="270331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901630628"/>
      </p:ext>
    </p:extLst>
  </p:cSld>
  <p:clrMapOvr>
    <a:masterClrMapping/>
  </p:clrMapOvr>
</p:sld>
</file>

<file path=ppt/theme/theme1.xml><?xml version="1.0" encoding="utf-8"?>
<a:theme xmlns:a="http://schemas.openxmlformats.org/drawingml/2006/main" name="Slice">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Slice</Template>
  <TotalTime>1431</TotalTime>
  <Words>358</Words>
  <Application>Microsoft Office PowerPoint</Application>
  <PresentationFormat>Widescreen</PresentationFormat>
  <Paragraphs>22</Paragraphs>
  <Slides>11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Aptos</vt:lpstr>
      <vt:lpstr>Century Gothic</vt:lpstr>
      <vt:lpstr>Wingdings 3</vt:lpstr>
      <vt:lpstr>Slice</vt:lpstr>
      <vt:lpstr>Special Informational meeting    RENEWAL Assessment enhanced Levee Maintenance </vt:lpstr>
      <vt:lpstr>Welcome and Introduction   - Board President</vt:lpstr>
      <vt:lpstr>Overview  - District Manager</vt:lpstr>
      <vt:lpstr>BIMID Main Purpose   Maintaining the safety of the levee system and specified portions of the drainage system of the Bethel Island area.   </vt:lpstr>
      <vt:lpstr>Financial Condition  BIMID 3 sources of revenue   1. Property tax Percentage   2. CFD Levy   3. Assessment District Levy </vt:lpstr>
      <vt:lpstr>Assessment DIStrict Levy  10 years ago it was determined that in order to provide better maintenance of the Island levee system a specific assessment needed to be levied.   The propostion 218 process was used to successfully pass the Assessment District Levy.   The funding was specifically going to be used for leveraging larger capital projects, enhanced levee maintenance and administrative support.   Expires at the close of Fiscal year 2024-2025. (July 2025)</vt:lpstr>
      <vt:lpstr>Assessment financials  2024-2025 Budget includes $284,691.48 received through the assessment District levy.   $161,407.73 of that AD levy is directly used for leverage of Capital Improvement projects.  A total of $1,399,966.71 over 10 years has been used as cost share for the $16,954,705.00  (~$17 million) that has been received in total agreement amount.   This means Bimid has used 8% of costshare to be able to receive 92% costshare from state and federal funding agreements for capital improvement projects.</vt:lpstr>
      <vt:lpstr>PowerPoint Presentation</vt:lpstr>
      <vt:lpstr>PowerPoint Presentation</vt:lpstr>
      <vt:lpstr>PowerPoint Presentation</vt:lpstr>
      <vt:lpstr>Next STEPS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Regina Espinoza</dc:creator>
  <cp:lastModifiedBy>Denece Bixby</cp:lastModifiedBy>
  <cp:revision>8</cp:revision>
  <dcterms:created xsi:type="dcterms:W3CDTF">2025-03-27T20:17:02Z</dcterms:created>
  <dcterms:modified xsi:type="dcterms:W3CDTF">2025-04-08T21:30:54Z</dcterms:modified>
</cp:coreProperties>
</file>